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gif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35000" y="2303859"/>
            <a:ext cx="23114000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idx="21"/>
          </p:nvPr>
        </p:nvSpPr>
        <p:spPr>
          <a:xfrm>
            <a:off x="-291704" y="1250156"/>
            <a:ext cx="16841392" cy="112275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Image"/>
          <p:cNvSpPr/>
          <p:nvPr>
            <p:ph type="pic" sz="quarter" idx="22"/>
          </p:nvPr>
        </p:nvSpPr>
        <p:spPr>
          <a:xfrm>
            <a:off x="12442031" y="7069144"/>
            <a:ext cx="8518923" cy="56822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sz="quarter" idx="23"/>
          </p:nvPr>
        </p:nvSpPr>
        <p:spPr>
          <a:xfrm>
            <a:off x="12192000" y="1246988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buSz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22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SzTx/>
              <a:buNone/>
              <a:defRPr sz="52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/>
          <p:nvPr>
            <p:ph type="pic" idx="21"/>
          </p:nvPr>
        </p:nvSpPr>
        <p:spPr>
          <a:xfrm>
            <a:off x="1905000" y="0"/>
            <a:ext cx="2056329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ody Level One…"/>
          <p:cNvSpPr txBox="1"/>
          <p:nvPr>
            <p:ph type="body" idx="1"/>
          </p:nvPr>
        </p:nvSpPr>
        <p:spPr>
          <a:xfrm>
            <a:off x="635000" y="1905000"/>
            <a:ext cx="23114000" cy="10160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mage"/>
          <p:cNvSpPr/>
          <p:nvPr>
            <p:ph type="pic" sz="half" idx="21"/>
          </p:nvPr>
        </p:nvSpPr>
        <p:spPr>
          <a:xfrm>
            <a:off x="9423796" y="3661171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4" name="Title Text"/>
          <p:cNvSpPr txBox="1"/>
          <p:nvPr>
            <p:ph type="title"/>
          </p:nvPr>
        </p:nvSpPr>
        <p:spPr>
          <a:xfrm>
            <a:off x="4387453" y="553640"/>
            <a:ext cx="15609094" cy="303609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5" name="Body Level One…"/>
          <p:cNvSpPr txBox="1"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xfrm>
            <a:off x="635000" y="4536281"/>
            <a:ext cx="23114000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Line"/>
          <p:cNvSpPr/>
          <p:nvPr/>
        </p:nvSpPr>
        <p:spPr>
          <a:xfrm>
            <a:off x="3958828" y="2768203"/>
            <a:ext cx="16466344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642937">
              <a:defRPr sz="1600"/>
            </a:pPr>
          </a:p>
        </p:txBody>
      </p:sp>
      <p:sp>
        <p:nvSpPr>
          <p:cNvPr id="46" name="Title Text"/>
          <p:cNvSpPr txBox="1"/>
          <p:nvPr>
            <p:ph type="title"/>
          </p:nvPr>
        </p:nvSpPr>
        <p:spPr>
          <a:xfrm>
            <a:off x="635000" y="464343"/>
            <a:ext cx="23114000" cy="1964532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/>
            <a:r>
              <a:t>Title Text</a:t>
            </a:r>
          </a:p>
        </p:txBody>
      </p:sp>
      <p:sp>
        <p:nvSpPr>
          <p:cNvPr id="47" name="Body Level One…"/>
          <p:cNvSpPr txBox="1"/>
          <p:nvPr>
            <p:ph type="body" sz="half" idx="1"/>
          </p:nvPr>
        </p:nvSpPr>
        <p:spPr>
          <a:xfrm>
            <a:off x="635000" y="3268265"/>
            <a:ext cx="12700000" cy="9525001"/>
          </a:xfrm>
          <a:prstGeom prst="rect">
            <a:avLst/>
          </a:prstGeom>
        </p:spPr>
        <p:txBody>
          <a:bodyPr anchor="t">
            <a:noAutofit/>
          </a:bodyPr>
          <a:lstStyle>
            <a:lvl1pPr marL="369276" indent="-369276"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13776" indent="-369276"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58276" indent="-369276"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02776" indent="-369276"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47276" indent="-369276">
              <a:buSzPct val="100000"/>
              <a:defRPr sz="3600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>
            <a:spAutoFit/>
          </a:bodyPr>
          <a:lstStyle>
            <a:lvl1pPr algn="r"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Image"/>
          <p:cNvSpPr/>
          <p:nvPr>
            <p:ph type="pic" sz="half" idx="21"/>
          </p:nvPr>
        </p:nvSpPr>
        <p:spPr>
          <a:xfrm>
            <a:off x="5307210" y="892968"/>
            <a:ext cx="13751720" cy="91725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6869906" y="892968"/>
            <a:ext cx="17377173" cy="115847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b="0" sz="8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sz="half" idx="21"/>
          </p:nvPr>
        </p:nvSpPr>
        <p:spPr>
          <a:xfrm>
            <a:off x="9423796" y="3661171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35000" y="635000"/>
            <a:ext cx="23114000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35000" y="3175000"/>
            <a:ext cx="23114000" cy="984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normAutofit fontScale="100000" lnSpcReduction="0"/>
          </a:bodyPr>
          <a:lstStyle>
            <a:lvl1pPr>
              <a:defRPr sz="2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173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0618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5063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9508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953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8398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843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7288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173361" marR="0" indent="-6173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hyperlink" Target="http://www.scq.ubc.ca/conversing-at-the-cellular-level-an-introduction-to-signal-transduction/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hyperlink" Target="http://www.scq.ubc.ca/conversing-at-the-cellular-level-an-introduction-to-signal-transduction/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youtube.com/watch?v=u49k72rUdyc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colab.research.google.com/github/daveminh/Chem456-2022F/blob/main/labs/02-structural_visualization.ipynb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hyperlink" Target="http://www.rcsb.org/3d-view/2HB2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8/24/202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8/24/2022</a:t>
            </a:r>
          </a:p>
        </p:txBody>
      </p:sp>
      <p:sp>
        <p:nvSpPr>
          <p:cNvPr id="156" name="Introduction to biological macromolecu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biological macromolecules</a:t>
            </a:r>
          </a:p>
          <a:p>
            <a:pPr/>
            <a:r>
              <a:t>Exercise 2: Structural visualization with py3DMol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1" name="yuMT5D_By-Oy3WEu28WUv6Y_4_NO_onVBZu8jkgXIgrNTXxSCkSpk_N-MZIooKPC5JnwY4baPifjQgqz6sAFTSfHKLdhCFO-l7JYTGfhpfBzQnGGU2g8I4z3EH77nNcHD6EAGRJLGg.png" descr="yuMT5D_By-Oy3WEu28WUv6Y_4_NO_onVBZu8jkgXIgrNTXxSCkSpk_N-MZIooKPC5JnwY4baPifjQgqz6sAFTSfHKLdhCFO-l7JYTGfhpfBzQnGGU2g8I4z3EH77nNcHD6EAGRJL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9946" y="8561"/>
            <a:ext cx="19126249" cy="12894101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https://proteopedia.org/wiki/index.php/Four_levels_of_protein_structure"/>
          <p:cNvSpPr txBox="1"/>
          <p:nvPr/>
        </p:nvSpPr>
        <p:spPr>
          <a:xfrm>
            <a:off x="123827" y="12953404"/>
            <a:ext cx="12942095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https://proteopedia.org/wiki/index.php/Four_levels_of_protein_structure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omplexes can include protein + nucleic aci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91502">
              <a:defRPr sz="8064"/>
            </a:lvl1pPr>
          </a:lstStyle>
          <a:p>
            <a:pPr/>
            <a:r>
              <a:t>Complexes can include protein + nucleic acids</a:t>
            </a:r>
          </a:p>
        </p:txBody>
      </p:sp>
      <p:sp>
        <p:nvSpPr>
          <p:cNvPr id="2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6" name="30S subunit from a bacterial ribosome,…"/>
          <p:cNvSpPr txBox="1"/>
          <p:nvPr/>
        </p:nvSpPr>
        <p:spPr>
          <a:xfrm>
            <a:off x="6366238" y="11551267"/>
            <a:ext cx="11651524" cy="110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/>
            <a:r>
              <a:t>30S subunit from a bacterial ribosome, </a:t>
            </a:r>
          </a:p>
          <a:p>
            <a:pPr/>
            <a:r>
              <a:t>which is made of both protein and RNA</a:t>
            </a:r>
          </a:p>
        </p:txBody>
      </p:sp>
      <p:pic>
        <p:nvPicPr>
          <p:cNvPr id="217" name="010_small_subunit-1FKA.gif" descr="010_small_subunit-1FKA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45383" y="2689719"/>
            <a:ext cx="8893233" cy="88932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view 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 Questions</a:t>
            </a:r>
          </a:p>
        </p:txBody>
      </p:sp>
      <p:sp>
        <p:nvSpPr>
          <p:cNvPr id="2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1" name="https://e7.pngegg.com/pngimages/503/822/png-clipart-folding-home-folding-funnel-protein-folding-energy-landscape-levinthal-s-paradox-brief-introduction.png"/>
          <p:cNvSpPr txBox="1"/>
          <p:nvPr/>
        </p:nvSpPr>
        <p:spPr>
          <a:xfrm>
            <a:off x="-11420370" y="13588999"/>
            <a:ext cx="23108048" cy="110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https://e7.pngegg.com/pngimages/503/822/png-clipart-folding-home-folding-funnel-protein-folding-energy-landscape-levinthal-s-paradox-brief-introduction.png</a:t>
            </a:r>
          </a:p>
        </p:txBody>
      </p:sp>
      <p:pic>
        <p:nvPicPr>
          <p:cNvPr id="2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42826" y="4070350"/>
            <a:ext cx="13298348" cy="8623300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https://www.slideshare.net/SabahatAli9/protein-structure-levels"/>
          <p:cNvSpPr txBox="1"/>
          <p:nvPr/>
        </p:nvSpPr>
        <p:spPr>
          <a:xfrm>
            <a:off x="256238" y="13055004"/>
            <a:ext cx="6496100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https://www.slideshare.net/SabahatAli9/protein-structure-levels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roup"/>
          <p:cNvGrpSpPr/>
          <p:nvPr/>
        </p:nvGrpSpPr>
        <p:grpSpPr>
          <a:xfrm>
            <a:off x="370662" y="2535292"/>
            <a:ext cx="20680623" cy="11049001"/>
            <a:chOff x="0" y="0"/>
            <a:chExt cx="20680621" cy="11049000"/>
          </a:xfrm>
        </p:grpSpPr>
        <p:grpSp>
          <p:nvGrpSpPr>
            <p:cNvPr id="228" name="Group"/>
            <p:cNvGrpSpPr/>
            <p:nvPr/>
          </p:nvGrpSpPr>
          <p:grpSpPr>
            <a:xfrm>
              <a:off x="-1" y="0"/>
              <a:ext cx="20680623" cy="11049000"/>
              <a:chOff x="0" y="0"/>
              <a:chExt cx="20680621" cy="11049000"/>
            </a:xfrm>
          </p:grpSpPr>
          <p:pic>
            <p:nvPicPr>
              <p:cNvPr id="225" name="droppedImage.tiff" descr="droppedImage.tiff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9631621" y="0"/>
                <a:ext cx="11049001" cy="11049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26" name="droppedImage.tiff" descr="droppedImage.tif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5400000">
                <a:off x="0" y="1938"/>
                <a:ext cx="11045124" cy="1104512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27" name="HIV protease with saquinavir"/>
              <p:cNvSpPr txBox="1"/>
              <p:nvPr/>
            </p:nvSpPr>
            <p:spPr>
              <a:xfrm>
                <a:off x="7625685" y="644829"/>
                <a:ext cx="5429251" cy="6254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71437" tIns="71437" rIns="71437" bIns="71437" numCol="1" anchor="b">
                <a:spAutoFit/>
              </a:bodyPr>
              <a:lstStyle/>
              <a:p>
                <a:pPr/>
                <a:r>
                  <a:t>HIV protease with saquinavir</a:t>
                </a:r>
              </a:p>
            </p:txBody>
          </p:sp>
        </p:grpSp>
        <p:sp>
          <p:nvSpPr>
            <p:cNvPr id="229" name="http://www.rcsb.org/pdb/101/motm_disscussed_entry.do?id=1hxb"/>
            <p:cNvSpPr txBox="1"/>
            <p:nvPr/>
          </p:nvSpPr>
          <p:spPr>
            <a:xfrm>
              <a:off x="5610276" y="9977122"/>
              <a:ext cx="9460070" cy="5111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b">
              <a:spAutoFit/>
            </a:bodyPr>
            <a:lstStyle>
              <a:lvl1pPr>
                <a:defRPr sz="2400" u="sng">
                  <a:latin typeface="+mn-lt"/>
                  <a:ea typeface="+mn-ea"/>
                  <a:cs typeface="+mn-cs"/>
                  <a:sym typeface="Helvetica Light"/>
                  <a:hlinkClick r:id="rId4" invalidUrl="" action="" tgtFrame="" tooltip="" history="1" highlightClick="0" endSnd="0"/>
                </a:defRPr>
              </a:lvl1pPr>
            </a:lstStyle>
            <a:p>
              <a:pPr>
                <a:defRPr u="none"/>
              </a:pPr>
              <a:r>
                <a:rPr u="sng">
                  <a:hlinkClick r:id="rId4" invalidUrl="" action="" tgtFrame="" tooltip="" history="1" highlightClick="0" endSnd="0"/>
                </a:rPr>
                <a:t>http://www.rcsb.org/pdb/101/motm_disscussed_entry.do?id=1hxb</a:t>
              </a:r>
            </a:p>
          </p:txBody>
        </p:sp>
      </p:grpSp>
      <p:sp>
        <p:nvSpPr>
          <p:cNvPr id="231" name="Most drugs are small molecules that specifically interact with the folded struc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5071">
              <a:defRPr sz="7840"/>
            </a:lvl1pPr>
          </a:lstStyle>
          <a:p>
            <a:pPr/>
            <a:r>
              <a:t>Most drugs are small molecules that specifically interact with the folded structures</a:t>
            </a:r>
          </a:p>
        </p:txBody>
      </p:sp>
      <p:sp>
        <p:nvSpPr>
          <p:cNvPr id="232" name="HIV protease drugs often cause a flap to fold over the active site"/>
          <p:cNvSpPr txBox="1"/>
          <p:nvPr/>
        </p:nvSpPr>
        <p:spPr>
          <a:xfrm>
            <a:off x="17458070" y="3807147"/>
            <a:ext cx="6034651" cy="110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/>
          <a:p>
            <a:pPr/>
            <a:r>
              <a:t>HIV protease drugs often cause a flap to fold over the active site</a:t>
            </a:r>
          </a:p>
        </p:txBody>
      </p:sp>
      <p:sp>
        <p:nvSpPr>
          <p:cNvPr id="2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Most drug-target interactions are noncoval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99717">
              <a:defRPr sz="8176"/>
            </a:lvl1pPr>
          </a:lstStyle>
          <a:p>
            <a:pPr/>
            <a:r>
              <a:t>Most drug-target interactions are noncovalent</a:t>
            </a:r>
          </a:p>
        </p:txBody>
      </p:sp>
      <p:sp>
        <p:nvSpPr>
          <p:cNvPr id="236" name="The interactions driving drug binding are primarily…"/>
          <p:cNvSpPr txBox="1"/>
          <p:nvPr>
            <p:ph type="body" sz="half" idx="1"/>
          </p:nvPr>
        </p:nvSpPr>
        <p:spPr>
          <a:xfrm>
            <a:off x="635000" y="3175000"/>
            <a:ext cx="12128039" cy="9842500"/>
          </a:xfrm>
          <a:prstGeom prst="rect">
            <a:avLst/>
          </a:prstGeom>
        </p:spPr>
        <p:txBody>
          <a:bodyPr/>
          <a:lstStyle/>
          <a:p>
            <a:pPr/>
            <a:r>
              <a:t>The interactions driving drug binding are primarily</a:t>
            </a:r>
          </a:p>
          <a:p>
            <a:pPr lvl="1"/>
            <a:r>
              <a:t>steric - van der Waals. atoms like to be close but not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too</a:t>
            </a:r>
            <a:r>
              <a:t> close.</a:t>
            </a:r>
          </a:p>
          <a:p>
            <a:pPr lvl="1"/>
            <a:r>
              <a:t>electrostatic - like charges repel and opposite charges attract. H bonding often treated as electrostatic.</a:t>
            </a:r>
          </a:p>
          <a:p>
            <a:pPr/>
            <a:r>
              <a:t>Water can play an important role.</a:t>
            </a:r>
          </a:p>
          <a:p>
            <a:pPr/>
            <a:r>
              <a:t>Some drugs (like penicillin) bind to their targets covalently.</a:t>
            </a:r>
          </a:p>
        </p:txBody>
      </p:sp>
      <p:sp>
        <p:nvSpPr>
          <p:cNvPr id="2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8" name="droppedImage.tiff" descr="dropped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5865" y="2571750"/>
            <a:ext cx="11049001" cy="11049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http://www.rcsb.org/pdb/101/motm_disscussed_entry.do?id=1hxb"/>
          <p:cNvSpPr txBox="1"/>
          <p:nvPr/>
        </p:nvSpPr>
        <p:spPr>
          <a:xfrm>
            <a:off x="13490330" y="12505032"/>
            <a:ext cx="9460070" cy="51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>
            <a:lvl1pPr>
              <a:defRPr sz="2400" u="sng">
                <a:latin typeface="+mn-lt"/>
                <a:ea typeface="+mn-ea"/>
                <a:cs typeface="+mn-cs"/>
                <a:sym typeface="Helvetica Light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http://www.rcsb.org/pdb/101/motm_disscussed_entry.do?id=1hxb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36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Folding and binding processes are described by energy landscap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5071">
              <a:defRPr sz="7840"/>
            </a:lvl1pPr>
          </a:lstStyle>
          <a:p>
            <a:pPr/>
            <a:r>
              <a:t>Folding and binding processes are described by energy landscapes</a:t>
            </a:r>
          </a:p>
        </p:txBody>
      </p:sp>
      <p:sp>
        <p:nvSpPr>
          <p:cNvPr id="242" name="Many configurations are possible…"/>
          <p:cNvSpPr txBox="1"/>
          <p:nvPr>
            <p:ph type="body" sz="half" idx="1"/>
          </p:nvPr>
        </p:nvSpPr>
        <p:spPr>
          <a:xfrm>
            <a:off x="635000" y="3175000"/>
            <a:ext cx="11430000" cy="9842500"/>
          </a:xfrm>
          <a:prstGeom prst="rect">
            <a:avLst/>
          </a:prstGeom>
        </p:spPr>
        <p:txBody>
          <a:bodyPr/>
          <a:lstStyle/>
          <a:p>
            <a:pPr/>
            <a:r>
              <a:t>Many configurations are possible</a:t>
            </a:r>
          </a:p>
          <a:p>
            <a:pPr/>
            <a:r>
              <a:t>There are many pathways between unfolded configurations</a:t>
            </a:r>
          </a:p>
          <a:p>
            <a:pPr/>
            <a:r>
              <a:t>Packing of hydrophobic side chains is a key driver of folding</a:t>
            </a:r>
          </a:p>
        </p:txBody>
      </p:sp>
      <p:sp>
        <p:nvSpPr>
          <p:cNvPr id="2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68808" y="5109285"/>
            <a:ext cx="11430001" cy="6299201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https://www.pngegg.com/en/png-dyixm"/>
          <p:cNvSpPr txBox="1"/>
          <p:nvPr/>
        </p:nvSpPr>
        <p:spPr>
          <a:xfrm>
            <a:off x="136387" y="12953404"/>
            <a:ext cx="7135814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https://www.pngegg.com/en/png-dyixm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Review 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 Questions</a:t>
            </a:r>
          </a:p>
        </p:txBody>
      </p:sp>
      <p:sp>
        <p:nvSpPr>
          <p:cNvPr id="248" name="What are biological macromolecules made of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biological macromolecules made of?</a:t>
            </a:r>
          </a:p>
          <a:p>
            <a:pPr/>
            <a:r>
              <a:t>What does it mean for a biological macromolecule to be folded?</a:t>
            </a:r>
          </a:p>
          <a:p>
            <a:pPr/>
            <a:r>
              <a:t>How do most drugs interact with their targets?</a:t>
            </a:r>
          </a:p>
        </p:txBody>
      </p:sp>
      <p:sp>
        <p:nvSpPr>
          <p:cNvPr id="2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Mis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Misc</a:t>
            </a:r>
          </a:p>
        </p:txBody>
      </p:sp>
      <p:sp>
        <p:nvSpPr>
          <p:cNvPr id="252" name="A beautiful short video on “A basic introduction to drugs, drug targets, and molecular interactions”: https://www.youtube.com/watch?v=u49k72rUdyc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beautiful short video on “A basic introduction to drugs, drug targets, and molecular interactions”: </a:t>
            </a:r>
            <a:r>
              <a:rPr u="sng">
                <a:hlinkClick r:id="rId2" invalidUrl="" action="" tgtFrame="" tooltip="" history="1" highlightClick="0" endSnd="0"/>
              </a:rPr>
              <a:t>https://www.youtube.com/watch?v=u49k72rUdyc</a:t>
            </a:r>
          </a:p>
        </p:txBody>
      </p:sp>
      <p:sp>
        <p:nvSpPr>
          <p:cNvPr id="2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Exercise 2: Structural visualization and alignment"/>
          <p:cNvSpPr txBox="1"/>
          <p:nvPr>
            <p:ph type="title"/>
          </p:nvPr>
        </p:nvSpPr>
        <p:spPr>
          <a:xfrm>
            <a:off x="4833937" y="3814823"/>
            <a:ext cx="14716126" cy="4643438"/>
          </a:xfrm>
          <a:prstGeom prst="rect">
            <a:avLst/>
          </a:prstGeom>
        </p:spPr>
        <p:txBody>
          <a:bodyPr/>
          <a:lstStyle>
            <a:lvl1pPr defTabSz="714732">
              <a:defRPr sz="9744"/>
            </a:lvl1pPr>
          </a:lstStyle>
          <a:p>
            <a:pPr/>
            <a:r>
              <a:t>Exercise 2: Structural visualization and alignment</a:t>
            </a:r>
          </a:p>
        </p:txBody>
      </p:sp>
      <p:sp>
        <p:nvSpPr>
          <p:cNvPr id="256" name="colab"/>
          <p:cNvSpPr txBox="1"/>
          <p:nvPr/>
        </p:nvSpPr>
        <p:spPr>
          <a:xfrm>
            <a:off x="11320144" y="8615301"/>
            <a:ext cx="174371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 u="sng">
                <a:latin typeface="+mn-lt"/>
                <a:ea typeface="+mn-ea"/>
                <a:cs typeface="+mn-cs"/>
                <a:sym typeface="Helvetica Light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colab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Biological Macromolecu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Biological Macromolecules</a:t>
            </a:r>
          </a:p>
        </p:txBody>
      </p:sp>
      <p:sp>
        <p:nvSpPr>
          <p:cNvPr id="160" name="This lecture is intended to help you achieve the following learning objectiv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4145" indent="-574145" defTabSz="764024">
              <a:defRPr sz="4650"/>
            </a:pPr>
            <a:r>
              <a:t>This lecture is intended to help you achieve the following learning objectives:</a:t>
            </a:r>
          </a:p>
          <a:p>
            <a:pPr lvl="1" marL="987530" indent="-574145" defTabSz="764024">
              <a:defRPr sz="4650"/>
            </a:pPr>
            <a:r>
              <a:t>Recall the main types of biological macromolecules, identify their monomers, and describe their levels of structure.</a:t>
            </a:r>
          </a:p>
          <a:p>
            <a:pPr lvl="1" marL="987530" indent="-574145" defTabSz="764024">
              <a:defRPr sz="4650"/>
            </a:pPr>
            <a:r>
              <a:t>Describe the types of forces that maintain the structure of biological macromolecules and stabilize their interactions with small organic molecules.</a:t>
            </a:r>
          </a:p>
          <a:p>
            <a:pPr marL="574145" indent="-574145" defTabSz="764024">
              <a:defRPr sz="4650"/>
            </a:pPr>
            <a:r>
              <a:t>It will be about how biological macromolecules</a:t>
            </a:r>
          </a:p>
          <a:p>
            <a:pPr lvl="1" marL="987530" indent="-574145" defTabSz="764024">
              <a:defRPr sz="4650"/>
            </a:pPr>
            <a:r>
              <a:t>are heteropolymers</a:t>
            </a:r>
          </a:p>
          <a:p>
            <a:pPr lvl="1" marL="987530" indent="-574145" defTabSz="764024">
              <a:defRPr sz="4650"/>
            </a:pPr>
            <a:r>
              <a:t>are folded</a:t>
            </a:r>
          </a:p>
          <a:p>
            <a:pPr lvl="1" marL="987530" indent="-574145" defTabSz="764024">
              <a:defRPr sz="4650"/>
            </a:pPr>
            <a:r>
              <a:t>have noncovalent interactions with many drugs</a:t>
            </a:r>
          </a:p>
          <a:p>
            <a:pPr marL="574145" indent="-574145" defTabSz="764024">
              <a:defRPr sz="4650"/>
            </a:pPr>
            <a:r>
              <a:t>At the end of this mini-lecture, you should be able to answer the following questions:</a:t>
            </a:r>
          </a:p>
          <a:p>
            <a:pPr lvl="2" marL="1400915" indent="-574145" defTabSz="764024">
              <a:defRPr sz="4650"/>
            </a:pPr>
            <a:r>
              <a:t>What are biological macromolecules made of?</a:t>
            </a:r>
          </a:p>
          <a:p>
            <a:pPr lvl="2" marL="1400915" indent="-574145" defTabSz="764024">
              <a:defRPr sz="4650"/>
            </a:pPr>
            <a:r>
              <a:t>What does it mean for a biological macromolecule to be folded?</a:t>
            </a:r>
          </a:p>
          <a:p>
            <a:pPr lvl="2" marL="1400915" indent="-574145" defTabSz="764024">
              <a:defRPr sz="4650"/>
            </a:pPr>
            <a:r>
              <a:t>How do most drugs interact with their targets?</a:t>
            </a:r>
          </a:p>
        </p:txBody>
      </p:sp>
      <p:sp>
        <p:nvSpPr>
          <p:cNvPr id="161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iological macromolecules are heteropolym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83287">
              <a:defRPr sz="7951"/>
            </a:lvl1pPr>
          </a:lstStyle>
          <a:p>
            <a:pPr/>
            <a:r>
              <a:t>Biological macromolecules are heteropolymers</a:t>
            </a:r>
          </a:p>
        </p:txBody>
      </p:sp>
      <p:sp>
        <p:nvSpPr>
          <p:cNvPr id="164" name="Polymers - made of smaller building blocks - monomers - that are covalently joined together…"/>
          <p:cNvSpPr txBox="1"/>
          <p:nvPr>
            <p:ph type="body" idx="1"/>
          </p:nvPr>
        </p:nvSpPr>
        <p:spPr>
          <a:xfrm>
            <a:off x="635000" y="3175000"/>
            <a:ext cx="15245039" cy="9842500"/>
          </a:xfrm>
          <a:prstGeom prst="rect">
            <a:avLst/>
          </a:prstGeom>
        </p:spPr>
        <p:txBody>
          <a:bodyPr/>
          <a:lstStyle/>
          <a:p>
            <a:pPr/>
            <a:r>
              <a:t>Polymers - made of smaller building blocks - monomers - that are covalently joined together</a:t>
            </a:r>
          </a:p>
          <a:p>
            <a:pPr lvl="1"/>
            <a:r>
              <a:t>Homopolymers - monomers repeat, e.g. in a plastic</a:t>
            </a:r>
          </a:p>
          <a:p>
            <a:pPr lvl="1"/>
            <a:r>
              <a:t>Heteropolymers - monomers do not exactly repeat</a:t>
            </a:r>
          </a:p>
          <a:p>
            <a:pPr/>
            <a:r>
              <a:t>Different types of macromolecules are made of different types of building blocks</a:t>
            </a:r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68" name="Group"/>
          <p:cNvGrpSpPr/>
          <p:nvPr/>
        </p:nvGrpSpPr>
        <p:grpSpPr>
          <a:xfrm>
            <a:off x="15999945" y="6208914"/>
            <a:ext cx="6354280" cy="4592235"/>
            <a:chOff x="820285" y="0"/>
            <a:chExt cx="6354278" cy="4592234"/>
          </a:xfrm>
        </p:grpSpPr>
        <p:pic>
          <p:nvPicPr>
            <p:cNvPr id="16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20285" y="0"/>
              <a:ext cx="6354279" cy="282853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7" name="Polyethylene terephthalate, a homopolymer…"/>
            <p:cNvSpPr/>
            <p:nvPr/>
          </p:nvSpPr>
          <p:spPr>
            <a:xfrm>
              <a:off x="3997424" y="3322234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Polyethylene terephthalate, a homopolymer</a:t>
              </a:r>
            </a:p>
            <a:p>
              <a:pPr>
                <a:defRPr sz="1800"/>
              </a:pPr>
              <a:r>
                <a:t>https://commons.wikimedia.org/wiki/File:Polyethyleneterephthalate.svg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4" grpId="1"/>
      <p:bldP build="whole" bldLvl="1" animBg="1" rev="0" advAuto="0" spid="168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he monomers are small organic molecu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2579">
              <a:defRPr sz="8624"/>
            </a:lvl1pPr>
          </a:lstStyle>
          <a:p>
            <a:pPr/>
            <a:r>
              <a:t>The monomers are small organic molecules</a:t>
            </a:r>
          </a:p>
        </p:txBody>
      </p:sp>
      <p:sp>
        <p:nvSpPr>
          <p:cNvPr id="171" name="Proteins are made of…"/>
          <p:cNvSpPr txBox="1"/>
          <p:nvPr>
            <p:ph type="body" sz="half" idx="1"/>
          </p:nvPr>
        </p:nvSpPr>
        <p:spPr>
          <a:xfrm>
            <a:off x="635000" y="3175000"/>
            <a:ext cx="10150115" cy="9842500"/>
          </a:xfrm>
          <a:prstGeom prst="rect">
            <a:avLst/>
          </a:prstGeom>
        </p:spPr>
        <p:txBody>
          <a:bodyPr/>
          <a:lstStyle/>
          <a:p>
            <a:pPr/>
            <a:r>
              <a:t>Proteins are made of </a:t>
            </a:r>
          </a:p>
          <a:p>
            <a:pPr lvl="1"/>
            <a:r>
              <a:t>20 standard amino acids</a:t>
            </a:r>
          </a:p>
          <a:p>
            <a:pPr lvl="1"/>
            <a:r>
              <a:t>linked by peptide bonds</a:t>
            </a:r>
          </a:p>
          <a:p>
            <a:pPr lvl="1"/>
            <a:r>
              <a:t>modifications, e.g. </a:t>
            </a:r>
          </a:p>
          <a:p>
            <a:pPr lvl="2"/>
            <a:r>
              <a:t>post-translational modification</a:t>
            </a:r>
          </a:p>
          <a:p>
            <a:pPr lvl="2"/>
            <a:r>
              <a:t>disulfide bonds</a:t>
            </a:r>
          </a:p>
          <a:p>
            <a:pPr lvl="2"/>
            <a:r>
              <a:t>cofactors and prosthetic groups</a:t>
            </a:r>
          </a:p>
        </p:txBody>
      </p:sp>
      <p:sp>
        <p:nvSpPr>
          <p:cNvPr id="172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39500" y="2857500"/>
            <a:ext cx="12065000" cy="9991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he monomers are small organic molecu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32579">
              <a:defRPr sz="8624"/>
            </a:lvl1pPr>
          </a:lstStyle>
          <a:p>
            <a:pPr/>
            <a:r>
              <a:t>The monomers are small organic molecules</a:t>
            </a:r>
          </a:p>
        </p:txBody>
      </p:sp>
      <p:sp>
        <p:nvSpPr>
          <p:cNvPr id="176" name="DNA and RNA are made of nucleic acids…"/>
          <p:cNvSpPr txBox="1"/>
          <p:nvPr>
            <p:ph type="body" sz="half" idx="1"/>
          </p:nvPr>
        </p:nvSpPr>
        <p:spPr>
          <a:xfrm>
            <a:off x="635000" y="3175000"/>
            <a:ext cx="10861543" cy="9842500"/>
          </a:xfrm>
          <a:prstGeom prst="rect">
            <a:avLst/>
          </a:prstGeom>
        </p:spPr>
        <p:txBody>
          <a:bodyPr/>
          <a:lstStyle/>
          <a:p>
            <a:pPr/>
            <a:r>
              <a:t>DNA and RNA are made of nucleic acids</a:t>
            </a:r>
          </a:p>
          <a:p>
            <a:pPr/>
            <a:r>
              <a:t>DNA usually forms a double helix</a:t>
            </a:r>
          </a:p>
          <a:p>
            <a:pPr/>
            <a:r>
              <a:t>RNA is more flexible and can have complex structure</a:t>
            </a:r>
          </a:p>
          <a:p>
            <a:pPr/>
            <a:r>
              <a:t>Which can have catalytic activity? DNA or RNA?</a:t>
            </a:r>
          </a:p>
        </p:txBody>
      </p:sp>
      <p:sp>
        <p:nvSpPr>
          <p:cNvPr id="177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53650" y="3332605"/>
            <a:ext cx="11175576" cy="894046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https://en.wikipedia.org/wiki/Nucleic_acid#/media/File:Difference_DNA_RNA-EN.svg"/>
          <p:cNvSpPr txBox="1"/>
          <p:nvPr/>
        </p:nvSpPr>
        <p:spPr>
          <a:xfrm>
            <a:off x="13003072" y="12187319"/>
            <a:ext cx="8676731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https://en.wikipedia.org/wiki/Nucleic_acid#/media/File:Difference_DNA_RNA-EN.svg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here are four levels of protein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1870">
              <a:defRPr sz="9296"/>
            </a:lvl1pPr>
          </a:lstStyle>
          <a:p>
            <a:pPr/>
            <a:r>
              <a:t>There are four levels of protein structure</a:t>
            </a: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5750" y="2811186"/>
            <a:ext cx="16192500" cy="9902062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https://www.slideshare.net/SabahatAli9/protein-structure-levels"/>
          <p:cNvSpPr txBox="1"/>
          <p:nvPr/>
        </p:nvSpPr>
        <p:spPr>
          <a:xfrm>
            <a:off x="256238" y="13055004"/>
            <a:ext cx="6496100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https://www.slideshare.net/SabahatAli9/protein-structure-levels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he primary structure is the monomer seque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5071">
              <a:defRPr sz="7840"/>
            </a:lvl1pPr>
          </a:lstStyle>
          <a:p>
            <a:pPr/>
            <a:r>
              <a:t>The primary structure is the monomer sequence</a:t>
            </a:r>
          </a:p>
        </p:txBody>
      </p:sp>
      <p:sp>
        <p:nvSpPr>
          <p:cNvPr id="187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8" name="https://proteopedia.org/wiki/index.php/Four_levels_of_protein_structure"/>
          <p:cNvSpPr txBox="1"/>
          <p:nvPr/>
        </p:nvSpPr>
        <p:spPr>
          <a:xfrm>
            <a:off x="2920878" y="13055004"/>
            <a:ext cx="734799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https://proteopedia.org/wiki/index.php/Four_levels_of_protein_structure</a:t>
            </a:r>
          </a:p>
        </p:txBody>
      </p:sp>
      <p:grpSp>
        <p:nvGrpSpPr>
          <p:cNvPr id="191" name="Group"/>
          <p:cNvGrpSpPr/>
          <p:nvPr/>
        </p:nvGrpSpPr>
        <p:grpSpPr>
          <a:xfrm>
            <a:off x="6557635" y="2853279"/>
            <a:ext cx="11250871" cy="10266787"/>
            <a:chOff x="0" y="0"/>
            <a:chExt cx="11250869" cy="10266786"/>
          </a:xfrm>
        </p:grpSpPr>
        <p:pic>
          <p:nvPicPr>
            <p:cNvPr id="189" name="U8ddPjpYC9r8I_YnlVBT-Gnr5-tpk3iNwhBmT-E0R6aGfAYGP_qgobBMr9MP0KnYB1S9ndjJJaZywL-RkrAAQHBUJIcw6puz_pFLHcW7C1e10bFXqRSOhIZgdJakdAdKOSIcCHu2GQ.png" descr="U8ddPjpYC9r8I_YnlVBT-Gnr5-tpk3iNwhBmT-E0R6aGfAYGP_qgobBMr9MP0KnYB1S9ndjJJaZywL-RkrAAQHBUJIcw6puz_pFLHcW7C1e10bFXqRSOhIZgdJakdAdKOSIcCHu2GQ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45654" b="0"/>
            <a:stretch>
              <a:fillRect/>
            </a:stretch>
          </p:blipFill>
          <p:spPr>
            <a:xfrm>
              <a:off x="0" y="0"/>
              <a:ext cx="11042917" cy="102667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0" name="Rectangle"/>
            <p:cNvSpPr/>
            <p:nvPr/>
          </p:nvSpPr>
          <p:spPr>
            <a:xfrm>
              <a:off x="8223592" y="3905097"/>
              <a:ext cx="3027278" cy="186488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Many sequences have secondary stru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40794">
              <a:defRPr sz="8736"/>
            </a:lvl1pPr>
          </a:lstStyle>
          <a:p>
            <a:pPr/>
            <a:r>
              <a:t>Many sequences have secondary structure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3774" y="4093326"/>
            <a:ext cx="13969430" cy="71601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U8ddPjpYC9r8I_YnlVBT-Gnr5-tpk3iNwhBmT-E0R6aGfAYGP_qgobBMr9MP0KnYB1S9ndjJJaZywL-RkrAAQHBUJIcw6puz_pFLHcW7C1e10bFXqRSOhIZgdJakdAdKOSIcCHu2GQ.png" descr="U8ddPjpYC9r8I_YnlVBT-Gnr5-tpk3iNwhBmT-E0R6aGfAYGP_qgobBMr9MP0KnYB1S9ndjJJaZywL-RkrAAQHBUJIcw6puz_pFLHcW7C1e10bFXqRSOhIZgdJakdAdKOSIcCHu2GQ.png"/>
          <p:cNvPicPr>
            <a:picLocks noChangeAspect="1"/>
          </p:cNvPicPr>
          <p:nvPr/>
        </p:nvPicPr>
        <p:blipFill>
          <a:blip r:embed="rId3">
            <a:extLst/>
          </a:blip>
          <a:srcRect l="54676" t="0" r="0" b="0"/>
          <a:stretch>
            <a:fillRect/>
          </a:stretch>
        </p:blipFill>
        <p:spPr>
          <a:xfrm>
            <a:off x="14605000" y="2539999"/>
            <a:ext cx="9209783" cy="10266788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https://www.slideshare.net/SabahatAli9/protein-structure-levels"/>
          <p:cNvSpPr txBox="1"/>
          <p:nvPr/>
        </p:nvSpPr>
        <p:spPr>
          <a:xfrm>
            <a:off x="256238" y="13055004"/>
            <a:ext cx="6496100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https://www.slideshare.net/SabahatAli9/protein-structure-levels</a:t>
            </a:r>
          </a:p>
        </p:txBody>
      </p:sp>
      <p:sp>
        <p:nvSpPr>
          <p:cNvPr id="198" name="https://proteopedia.org/wiki/index.php/Four_levels_of_protein_structure"/>
          <p:cNvSpPr txBox="1"/>
          <p:nvPr/>
        </p:nvSpPr>
        <p:spPr>
          <a:xfrm>
            <a:off x="15608902" y="13055004"/>
            <a:ext cx="7347993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800"/>
            </a:lvl1pPr>
          </a:lstStyle>
          <a:p>
            <a:pPr/>
            <a:r>
              <a:t>https://proteopedia.org/wiki/index.php/Four_levels_of_protein_structure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21000"/>
            <a:ext cx="12700000" cy="714328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Proteins often form folded tertiary struc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16148">
              <a:defRPr sz="8400"/>
            </a:lvl1pPr>
          </a:lstStyle>
          <a:p>
            <a:pPr/>
            <a:r>
              <a:t>Proteins often form folded tertiary structures</a:t>
            </a:r>
          </a:p>
        </p:txBody>
      </p:sp>
      <p:sp>
        <p:nvSpPr>
          <p:cNvPr id="202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684000" y="2921000"/>
            <a:ext cx="12700000" cy="7143281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HIV protease"/>
          <p:cNvSpPr txBox="1"/>
          <p:nvPr/>
        </p:nvSpPr>
        <p:spPr>
          <a:xfrm>
            <a:off x="9468445" y="3306762"/>
            <a:ext cx="5429251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/>
          <a:p>
            <a:pPr/>
            <a:r>
              <a:t>HIV protease</a:t>
            </a:r>
          </a:p>
        </p:txBody>
      </p:sp>
      <p:sp>
        <p:nvSpPr>
          <p:cNvPr id="205" name="“Licorice” view showing all heavy atoms"/>
          <p:cNvSpPr txBox="1"/>
          <p:nvPr/>
        </p:nvSpPr>
        <p:spPr>
          <a:xfrm>
            <a:off x="3635375" y="10029197"/>
            <a:ext cx="5429250" cy="1108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/>
          <a:p>
            <a:pPr/>
            <a:r>
              <a:t>“Licorice” view showing all heavy atoms</a:t>
            </a:r>
          </a:p>
        </p:txBody>
      </p:sp>
      <p:sp>
        <p:nvSpPr>
          <p:cNvPr id="206" name="“Ribbon” view showing backbone, emphasizing α helices and β sheets"/>
          <p:cNvSpPr txBox="1"/>
          <p:nvPr/>
        </p:nvSpPr>
        <p:spPr>
          <a:xfrm>
            <a:off x="15319375" y="9686297"/>
            <a:ext cx="5429250" cy="1590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/>
          <a:p>
            <a:pPr/>
            <a:r>
              <a:t>“Ribbon” view showing backbone, emphasizing α helices and β sheets</a:t>
            </a:r>
          </a:p>
        </p:txBody>
      </p:sp>
      <p:sp>
        <p:nvSpPr>
          <p:cNvPr id="207" name="http://www.rcsb.org/3d-view/2HB2"/>
          <p:cNvSpPr txBox="1"/>
          <p:nvPr/>
        </p:nvSpPr>
        <p:spPr>
          <a:xfrm>
            <a:off x="9779201" y="10226047"/>
            <a:ext cx="4807739" cy="511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r">
              <a:defRPr sz="2400" u="sng">
                <a:latin typeface="+mn-lt"/>
                <a:ea typeface="+mn-ea"/>
                <a:cs typeface="+mn-cs"/>
                <a:sym typeface="Helvetica Light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http://www.rcsb.org/3d-view/2HB2</a:t>
            </a:r>
          </a:p>
        </p:txBody>
      </p:sp>
      <p:sp>
        <p:nvSpPr>
          <p:cNvPr id="208" name="“Folded” does not mean that they are completely rigid, but they are fairly well-defined."/>
          <p:cNvSpPr txBox="1"/>
          <p:nvPr/>
        </p:nvSpPr>
        <p:spPr>
          <a:xfrm>
            <a:off x="2945804" y="11938331"/>
            <a:ext cx="18474532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spAutoFit/>
          </a:bodyPr>
          <a:lstStyle/>
          <a:p>
            <a:pPr/>
            <a:r>
              <a:t>“Folded” does not mean that they are completely rigid, but they are </a:t>
            </a:r>
            <a:r>
              <a:rPr i="1"/>
              <a:t>fairly</a:t>
            </a:r>
            <a:r>
              <a:t> well-defined.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1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